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modifyVerifier cryptProviderType="rsaFull" cryptAlgorithmClass="hash" cryptAlgorithmType="typeAny" cryptAlgorithmSid="4" spinCount="100000" saltData="7lgcb0sScMQL3Hnz4wuQUw==" hashData="8uGPr5rbs3pCbDdDx2xdbgPy70w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36" y="-77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92756593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Titeltext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Textebene 1</a:t>
            </a:r>
          </a:p>
          <a:p>
            <a:pPr lvl="1">
              <a:defRPr sz="1800"/>
            </a:pPr>
            <a:r>
              <a:rPr sz="3200"/>
              <a:t>Textebene 2</a:t>
            </a:r>
          </a:p>
          <a:p>
            <a:pPr lvl="2">
              <a:defRPr sz="1800"/>
            </a:pPr>
            <a:r>
              <a:rPr sz="3200"/>
              <a:t>Textebene 3</a:t>
            </a:r>
          </a:p>
          <a:p>
            <a:pPr lvl="3">
              <a:defRPr sz="1800"/>
            </a:pPr>
            <a:r>
              <a:rPr sz="3200"/>
              <a:t>Textebene 4</a:t>
            </a:r>
          </a:p>
          <a:p>
            <a:pPr lvl="4">
              <a:defRPr sz="1800"/>
            </a:pPr>
            <a:r>
              <a:rPr sz="3200"/>
              <a:t>Textebene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7"/>
          <p:cNvGrpSpPr/>
          <p:nvPr/>
        </p:nvGrpSpPr>
        <p:grpSpPr>
          <a:xfrm>
            <a:off x="11519507" y="216346"/>
            <a:ext cx="1233802" cy="812801"/>
            <a:chOff x="0" y="0"/>
            <a:chExt cx="1233801" cy="812800"/>
          </a:xfrm>
        </p:grpSpPr>
        <p:grpSp>
          <p:nvGrpSpPr>
            <p:cNvPr id="72" name="Group 72"/>
            <p:cNvGrpSpPr/>
            <p:nvPr/>
          </p:nvGrpSpPr>
          <p:grpSpPr>
            <a:xfrm>
              <a:off x="0" y="0"/>
              <a:ext cx="1233801" cy="406153"/>
              <a:chOff x="0" y="0"/>
              <a:chExt cx="1233800" cy="406152"/>
            </a:xfrm>
          </p:grpSpPr>
          <p:pic>
            <p:nvPicPr>
              <p:cNvPr id="69" name="tools.png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" name="user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13824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" name="users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827648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" name="Group 76"/>
            <p:cNvGrpSpPr/>
            <p:nvPr/>
          </p:nvGrpSpPr>
          <p:grpSpPr>
            <a:xfrm>
              <a:off x="5943" y="406647"/>
              <a:ext cx="1221915" cy="406153"/>
              <a:chOff x="0" y="0"/>
              <a:chExt cx="1221914" cy="406152"/>
            </a:xfrm>
          </p:grpSpPr>
          <p:pic>
            <p:nvPicPr>
              <p:cNvPr id="73" name="star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07881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" name="process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" name="accept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815762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  <p:grpSp>
        <p:nvGrpSpPr>
          <p:cNvPr id="85" name="Group 85"/>
          <p:cNvGrpSpPr/>
          <p:nvPr/>
        </p:nvGrpSpPr>
        <p:grpSpPr>
          <a:xfrm>
            <a:off x="11519507" y="216346"/>
            <a:ext cx="1233802" cy="812801"/>
            <a:chOff x="0" y="0"/>
            <a:chExt cx="1233800" cy="812800"/>
          </a:xfrm>
        </p:grpSpPr>
        <p:pic>
          <p:nvPicPr>
            <p:cNvPr id="79" name="tools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80" name="user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13824" y="0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81" name="users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27648" y="0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82" name="star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3824" y="406647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83" name="process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43" y="406647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84" name="accept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05" y="406647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Titeltext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Textebene 1</a:t>
            </a:r>
          </a:p>
          <a:p>
            <a:pPr lvl="1">
              <a:defRPr sz="1800"/>
            </a:pPr>
            <a:r>
              <a:rPr sz="3200"/>
              <a:t>Textebene 2</a:t>
            </a:r>
          </a:p>
          <a:p>
            <a:pPr lvl="2">
              <a:defRPr sz="1800"/>
            </a:pPr>
            <a:r>
              <a:rPr sz="3200"/>
              <a:t>Textebene 3</a:t>
            </a:r>
          </a:p>
          <a:p>
            <a:pPr lvl="3">
              <a:defRPr sz="1800"/>
            </a:pPr>
            <a:r>
              <a:rPr sz="3200"/>
              <a:t>Textebene 4</a:t>
            </a:r>
          </a:p>
          <a:p>
            <a:pPr lvl="4">
              <a:defRPr sz="1800"/>
            </a:pPr>
            <a:r>
              <a:rPr sz="3200"/>
              <a:t>Textebene 5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Titeltext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Textebene 1</a:t>
            </a:r>
          </a:p>
          <a:p>
            <a:pPr lvl="1">
              <a:defRPr sz="1800"/>
            </a:pPr>
            <a:r>
              <a:rPr sz="3200"/>
              <a:t>Textebene 2</a:t>
            </a:r>
          </a:p>
          <a:p>
            <a:pPr lvl="2">
              <a:defRPr sz="1800"/>
            </a:pPr>
            <a:r>
              <a:rPr sz="3200"/>
              <a:t>Textebene 3</a:t>
            </a:r>
          </a:p>
          <a:p>
            <a:pPr lvl="3">
              <a:defRPr sz="1800"/>
            </a:pPr>
            <a:r>
              <a:rPr sz="3200"/>
              <a:t>Textebene 4</a:t>
            </a:r>
          </a:p>
          <a:p>
            <a:pPr lvl="4">
              <a:defRPr sz="1800"/>
            </a:pPr>
            <a:r>
              <a:rPr sz="3200"/>
              <a:t>Textebene 5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Textebene 1</a:t>
            </a:r>
          </a:p>
          <a:p>
            <a:pPr lvl="1">
              <a:defRPr sz="1800"/>
            </a:pPr>
            <a:r>
              <a:rPr sz="3600"/>
              <a:t>Textebene 2</a:t>
            </a:r>
          </a:p>
          <a:p>
            <a:pPr lvl="2">
              <a:defRPr sz="1800"/>
            </a:pPr>
            <a:r>
              <a:rPr sz="3600"/>
              <a:t>Textebene 3</a:t>
            </a:r>
          </a:p>
          <a:p>
            <a:pPr lvl="3">
              <a:defRPr sz="1800"/>
            </a:pPr>
            <a:r>
              <a:rPr sz="3600"/>
              <a:t>Textebene 4</a:t>
            </a:r>
          </a:p>
          <a:p>
            <a:pPr lvl="4">
              <a:defRPr sz="1800"/>
            </a:pPr>
            <a:r>
              <a:rPr sz="3600"/>
              <a:t>Textebene 5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Titeltext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Textebene 1</a:t>
            </a:r>
          </a:p>
          <a:p>
            <a:pPr lvl="1">
              <a:defRPr sz="1800"/>
            </a:pPr>
            <a:r>
              <a:rPr sz="2800"/>
              <a:t>Textebene 2</a:t>
            </a:r>
          </a:p>
          <a:p>
            <a:pPr lvl="2">
              <a:defRPr sz="1800"/>
            </a:pPr>
            <a:r>
              <a:rPr sz="2800"/>
              <a:t>Textebene 3</a:t>
            </a:r>
          </a:p>
          <a:p>
            <a:pPr lvl="3">
              <a:defRPr sz="1800"/>
            </a:pPr>
            <a:r>
              <a:rPr sz="2800"/>
              <a:t>Textebene 4</a:t>
            </a:r>
          </a:p>
          <a:p>
            <a:pPr lvl="4">
              <a:defRPr sz="1800"/>
            </a:pPr>
            <a:r>
              <a:rPr sz="2800"/>
              <a:t>Textebene 5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11519507" y="216346"/>
            <a:ext cx="1233802" cy="812801"/>
            <a:chOff x="0" y="0"/>
            <a:chExt cx="1233801" cy="812800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1233801" cy="406153"/>
              <a:chOff x="0" y="0"/>
              <a:chExt cx="1233800" cy="406152"/>
            </a:xfrm>
          </p:grpSpPr>
          <p:pic>
            <p:nvPicPr>
              <p:cNvPr id="46" name="tools.png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" name="user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13824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8" name="users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827648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3" name="Group 53"/>
            <p:cNvGrpSpPr/>
            <p:nvPr/>
          </p:nvGrpSpPr>
          <p:grpSpPr>
            <a:xfrm>
              <a:off x="5943" y="406647"/>
              <a:ext cx="1221915" cy="406153"/>
              <a:chOff x="0" y="0"/>
              <a:chExt cx="1221914" cy="406152"/>
            </a:xfrm>
          </p:grpSpPr>
          <p:pic>
            <p:nvPicPr>
              <p:cNvPr id="50" name="star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07881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" name="process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" name="accept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815762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  <p:grpSp>
        <p:nvGrpSpPr>
          <p:cNvPr id="62" name="Group 62"/>
          <p:cNvGrpSpPr/>
          <p:nvPr/>
        </p:nvGrpSpPr>
        <p:grpSpPr>
          <a:xfrm>
            <a:off x="11519507" y="216346"/>
            <a:ext cx="1233802" cy="812801"/>
            <a:chOff x="0" y="0"/>
            <a:chExt cx="1233800" cy="812800"/>
          </a:xfrm>
        </p:grpSpPr>
        <p:pic>
          <p:nvPicPr>
            <p:cNvPr id="56" name="tools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57" name="user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13824" y="0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58" name="users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27648" y="0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59" name="star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3824" y="406647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60" name="process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43" y="406647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61" name="accept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05" y="406647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Textebene 1</a:t>
            </a:r>
          </a:p>
          <a:p>
            <a:pPr lvl="1">
              <a:defRPr sz="1800"/>
            </a:pPr>
            <a:r>
              <a:rPr sz="3600"/>
              <a:t>Textebene 2</a:t>
            </a:r>
          </a:p>
          <a:p>
            <a:pPr lvl="2">
              <a:defRPr sz="1800"/>
            </a:pPr>
            <a:r>
              <a:rPr sz="3600"/>
              <a:t>Textebene 3</a:t>
            </a:r>
          </a:p>
          <a:p>
            <a:pPr lvl="3">
              <a:defRPr sz="1800"/>
            </a:pPr>
            <a:r>
              <a:rPr sz="3600"/>
              <a:t>Textebene 4</a:t>
            </a:r>
          </a:p>
          <a:p>
            <a:pPr lvl="4">
              <a:defRPr sz="1800"/>
            </a:pPr>
            <a:r>
              <a:rPr sz="3600"/>
              <a:t>Textebene 5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Titeltext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Textebene 1</a:t>
            </a:r>
          </a:p>
          <a:p>
            <a:pPr lvl="1">
              <a:defRPr sz="1800"/>
            </a:pPr>
            <a:r>
              <a:rPr sz="3600"/>
              <a:t>Textebene 2</a:t>
            </a:r>
          </a:p>
          <a:p>
            <a:pPr lvl="2">
              <a:defRPr sz="1800"/>
            </a:pPr>
            <a:r>
              <a:rPr sz="3600"/>
              <a:t>Textebene 3</a:t>
            </a:r>
          </a:p>
          <a:p>
            <a:pPr lvl="3">
              <a:defRPr sz="1800"/>
            </a:pPr>
            <a:r>
              <a:rPr sz="3600"/>
              <a:t>Textebene 4</a:t>
            </a:r>
          </a:p>
          <a:p>
            <a:pPr lvl="4">
              <a:defRPr sz="1800"/>
            </a:pPr>
            <a:r>
              <a:rPr sz="3600"/>
              <a:t>Textebene 5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519507" y="216346"/>
            <a:ext cx="1233802" cy="812801"/>
            <a:chOff x="0" y="0"/>
            <a:chExt cx="1233801" cy="8128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33801" cy="406153"/>
              <a:chOff x="0" y="0"/>
              <a:chExt cx="1233800" cy="406152"/>
            </a:xfrm>
          </p:grpSpPr>
          <p:pic>
            <p:nvPicPr>
              <p:cNvPr id="4" name="tools.png"/>
              <p:cNvPicPr/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" name="user.png"/>
              <p:cNvPicPr/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13824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" name="users.png"/>
              <p:cNvPicPr/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827648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" name="Group 11"/>
            <p:cNvGrpSpPr/>
            <p:nvPr/>
          </p:nvGrpSpPr>
          <p:grpSpPr>
            <a:xfrm>
              <a:off x="5943" y="406647"/>
              <a:ext cx="1221915" cy="406153"/>
              <a:chOff x="0" y="0"/>
              <a:chExt cx="1221914" cy="406152"/>
            </a:xfrm>
          </p:grpSpPr>
          <p:pic>
            <p:nvPicPr>
              <p:cNvPr id="8" name="star.png"/>
              <p:cNvPicPr/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407881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process.png"/>
              <p:cNvPicPr/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0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" name="accept.png"/>
              <p:cNvPicPr/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815762" y="0"/>
                <a:ext cx="406153" cy="406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  <p:grpSp>
        <p:nvGrpSpPr>
          <p:cNvPr id="20" name="Group 20"/>
          <p:cNvGrpSpPr/>
          <p:nvPr/>
        </p:nvGrpSpPr>
        <p:grpSpPr>
          <a:xfrm>
            <a:off x="11519507" y="216346"/>
            <a:ext cx="1233802" cy="812801"/>
            <a:chOff x="0" y="0"/>
            <a:chExt cx="1233800" cy="812800"/>
          </a:xfrm>
        </p:grpSpPr>
        <p:pic>
          <p:nvPicPr>
            <p:cNvPr id="14" name="tools.pn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15" name="user.pn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13824" y="0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16" name="users.pn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27648" y="0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17" name="star.png"/>
            <p:cNvPicPr/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13824" y="406647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18" name="process.png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5943" y="406647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19" name="accept.png"/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821705" y="406647"/>
              <a:ext cx="406153" cy="40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asted-image-filter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3700" y="-61937"/>
            <a:ext cx="14052768" cy="9877474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Kompetenzkarten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1270000" y="63627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M. Honegger, M. Roduner, J. Schuster, M. Steinmeier</a:t>
            </a:r>
          </a:p>
          <a:p>
            <a:pPr lvl="0">
              <a:defRPr sz="1800"/>
            </a:pPr>
            <a:r>
              <a:rPr sz="3200"/>
              <a:t>Fachtagung für Schulleitungen, 2. September 2015</a:t>
            </a:r>
          </a:p>
        </p:txBody>
      </p:sp>
      <p:sp>
        <p:nvSpPr>
          <p:cNvPr id="96" name="Shape 96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Kompetenzkarte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10</a:t>
            </a:fld>
            <a:endParaRPr/>
          </a:p>
        </p:txBody>
      </p:sp>
      <p:grpSp>
        <p:nvGrpSpPr>
          <p:cNvPr id="159" name="Group 159"/>
          <p:cNvGrpSpPr/>
          <p:nvPr/>
        </p:nvGrpSpPr>
        <p:grpSpPr>
          <a:xfrm>
            <a:off x="4001749" y="2106581"/>
            <a:ext cx="5001302" cy="7286363"/>
            <a:chOff x="-127000" y="-88899"/>
            <a:chExt cx="5001300" cy="7286362"/>
          </a:xfrm>
        </p:grpSpPr>
        <p:pic>
          <p:nvPicPr>
            <p:cNvPr id="158" name="c1.jpg"/>
            <p:cNvPicPr/>
            <p:nvPr/>
          </p:nvPicPr>
          <p:blipFill>
            <a:blip r:embed="rId2">
              <a:extLst/>
            </a:blip>
            <a:srcRect t="24" b="24"/>
            <a:stretch>
              <a:fillRect/>
            </a:stretch>
          </p:blipFill>
          <p:spPr>
            <a:xfrm>
              <a:off x="0" y="0"/>
              <a:ext cx="4747301" cy="69561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Bild 15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001301" cy="7286363"/>
            </a:xfrm>
            <a:prstGeom prst="rect">
              <a:avLst/>
            </a:prstGeom>
            <a:effectLst/>
          </p:spPr>
        </p:pic>
      </p:grpSp>
      <p:sp>
        <p:nvSpPr>
          <p:cNvPr id="160" name="Shape 160"/>
          <p:cNvSpPr/>
          <p:nvPr/>
        </p:nvSpPr>
        <p:spPr>
          <a:xfrm>
            <a:off x="5056728" y="2500720"/>
            <a:ext cx="3621189" cy="284397"/>
          </a:xfrm>
          <a:prstGeom prst="rect">
            <a:avLst/>
          </a:prstGeom>
          <a:blipFill>
            <a:blip r:embed="rId4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Kompetenzbereich C</a:t>
            </a:r>
          </a:p>
        </p:txBody>
      </p:sp>
      <p:sp>
        <p:nvSpPr>
          <p:cNvPr id="161" name="Shape 161"/>
          <p:cNvSpPr/>
          <p:nvPr/>
        </p:nvSpPr>
        <p:spPr>
          <a:xfrm>
            <a:off x="5056728" y="2820510"/>
            <a:ext cx="3621189" cy="3368022"/>
          </a:xfrm>
          <a:prstGeom prst="rect">
            <a:avLst/>
          </a:prstGeom>
          <a:blipFill>
            <a:blip r:embed="rId4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Kompetenz 1</a:t>
            </a:r>
          </a:p>
        </p:txBody>
      </p:sp>
      <p:sp>
        <p:nvSpPr>
          <p:cNvPr id="162" name="Shape 162"/>
          <p:cNvSpPr/>
          <p:nvPr/>
        </p:nvSpPr>
        <p:spPr>
          <a:xfrm>
            <a:off x="6116125" y="8363100"/>
            <a:ext cx="1270001" cy="749301"/>
          </a:xfrm>
          <a:prstGeom prst="rightArrow">
            <a:avLst>
              <a:gd name="adj1" fmla="val 31519"/>
              <a:gd name="adj2" fmla="val 84215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animBg="1" advAuto="0"/>
      <p:bldP spid="161" grpId="2" animBg="1" advAuto="0"/>
      <p:bldP spid="162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11</a:t>
            </a:fld>
            <a:endParaRPr/>
          </a:p>
        </p:txBody>
      </p:sp>
      <p:grpSp>
        <p:nvGrpSpPr>
          <p:cNvPr id="168" name="Group 168"/>
          <p:cNvGrpSpPr/>
          <p:nvPr/>
        </p:nvGrpSpPr>
        <p:grpSpPr>
          <a:xfrm>
            <a:off x="4202270" y="2123273"/>
            <a:ext cx="4600260" cy="6698723"/>
            <a:chOff x="-127000" y="-88900"/>
            <a:chExt cx="4600259" cy="6698722"/>
          </a:xfrm>
        </p:grpSpPr>
        <p:pic>
          <p:nvPicPr>
            <p:cNvPr id="167" name="c11.jpg"/>
            <p:cNvPicPr/>
            <p:nvPr/>
          </p:nvPicPr>
          <p:blipFill>
            <a:blip r:embed="rId2">
              <a:extLst/>
            </a:blip>
            <a:srcRect t="24" b="24"/>
            <a:stretch>
              <a:fillRect/>
            </a:stretch>
          </p:blipFill>
          <p:spPr>
            <a:xfrm>
              <a:off x="0" y="0"/>
              <a:ext cx="4346260" cy="63685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Bild 16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4600260" cy="6698722"/>
            </a:xfrm>
            <a:prstGeom prst="rect">
              <a:avLst/>
            </a:prstGeom>
            <a:effectLst/>
          </p:spPr>
        </p:pic>
      </p:grpSp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Standardkarte</a:t>
            </a:r>
          </a:p>
        </p:txBody>
      </p:sp>
      <p:sp>
        <p:nvSpPr>
          <p:cNvPr id="170" name="Shape 170"/>
          <p:cNvSpPr/>
          <p:nvPr/>
        </p:nvSpPr>
        <p:spPr>
          <a:xfrm>
            <a:off x="5056728" y="2488020"/>
            <a:ext cx="3621189" cy="284397"/>
          </a:xfrm>
          <a:prstGeom prst="rect">
            <a:avLst/>
          </a:prstGeom>
          <a:blipFill>
            <a:blip r:embed="rId4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Kompetenzbereich C</a:t>
            </a:r>
          </a:p>
        </p:txBody>
      </p:sp>
      <p:sp>
        <p:nvSpPr>
          <p:cNvPr id="171" name="Shape 171"/>
          <p:cNvSpPr/>
          <p:nvPr/>
        </p:nvSpPr>
        <p:spPr>
          <a:xfrm>
            <a:off x="5056728" y="2807810"/>
            <a:ext cx="3621189" cy="381001"/>
          </a:xfrm>
          <a:prstGeom prst="rect">
            <a:avLst/>
          </a:prstGeom>
          <a:blipFill>
            <a:blip r:embed="rId4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Kompetenz 1</a:t>
            </a:r>
          </a:p>
        </p:txBody>
      </p:sp>
      <p:sp>
        <p:nvSpPr>
          <p:cNvPr id="172" name="Shape 172"/>
          <p:cNvSpPr/>
          <p:nvPr/>
        </p:nvSpPr>
        <p:spPr>
          <a:xfrm>
            <a:off x="5056728" y="3224203"/>
            <a:ext cx="3621189" cy="515820"/>
          </a:xfrm>
          <a:prstGeom prst="rect">
            <a:avLst/>
          </a:prstGeom>
          <a:blipFill>
            <a:blip r:embed="rId4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Standard 1</a:t>
            </a:r>
          </a:p>
        </p:txBody>
      </p:sp>
      <p:sp>
        <p:nvSpPr>
          <p:cNvPr id="173" name="Shape 173"/>
          <p:cNvSpPr/>
          <p:nvPr/>
        </p:nvSpPr>
        <p:spPr>
          <a:xfrm>
            <a:off x="5056728" y="3775416"/>
            <a:ext cx="3621189" cy="2835316"/>
          </a:xfrm>
          <a:prstGeom prst="rect">
            <a:avLst/>
          </a:prstGeom>
          <a:blipFill>
            <a:blip r:embed="rId4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Ausprägungsgrad</a:t>
            </a:r>
          </a:p>
        </p:txBody>
      </p:sp>
      <p:sp>
        <p:nvSpPr>
          <p:cNvPr id="174" name="Shape 174"/>
          <p:cNvSpPr/>
          <p:nvPr/>
        </p:nvSpPr>
        <p:spPr>
          <a:xfrm>
            <a:off x="6045060" y="7889337"/>
            <a:ext cx="1270001" cy="749301"/>
          </a:xfrm>
          <a:prstGeom prst="rightArrow">
            <a:avLst>
              <a:gd name="adj1" fmla="val 31519"/>
              <a:gd name="adj2" fmla="val 84215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1" animBg="1" advAuto="0"/>
      <p:bldP spid="171" grpId="2" animBg="1" advAuto="0"/>
      <p:bldP spid="172" grpId="3" animBg="1" advAuto="0"/>
      <p:bldP spid="173" grpId="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Standards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12</a:t>
            </a:fld>
            <a:endParaRPr/>
          </a:p>
        </p:txBody>
      </p:sp>
      <p:grpSp>
        <p:nvGrpSpPr>
          <p:cNvPr id="181" name="Group 181"/>
          <p:cNvGrpSpPr/>
          <p:nvPr/>
        </p:nvGrpSpPr>
        <p:grpSpPr>
          <a:xfrm>
            <a:off x="672479" y="2400207"/>
            <a:ext cx="3707742" cy="5390927"/>
            <a:chOff x="-127000" y="-88900"/>
            <a:chExt cx="3707741" cy="5390925"/>
          </a:xfrm>
        </p:grpSpPr>
        <p:pic>
          <p:nvPicPr>
            <p:cNvPr id="180" name="c11.jpg"/>
            <p:cNvPicPr/>
            <p:nvPr/>
          </p:nvPicPr>
          <p:blipFill>
            <a:blip r:embed="rId2">
              <a:extLst/>
            </a:blip>
            <a:srcRect t="24" b="24"/>
            <a:stretch>
              <a:fillRect/>
            </a:stretch>
          </p:blipFill>
          <p:spPr>
            <a:xfrm>
              <a:off x="0" y="0"/>
              <a:ext cx="3453742" cy="50607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Bild 17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3707742" cy="5390926"/>
            </a:xfrm>
            <a:prstGeom prst="rect">
              <a:avLst/>
            </a:prstGeom>
            <a:effectLst/>
          </p:spPr>
        </p:pic>
      </p:grpSp>
      <p:grpSp>
        <p:nvGrpSpPr>
          <p:cNvPr id="184" name="Group 184"/>
          <p:cNvGrpSpPr/>
          <p:nvPr/>
        </p:nvGrpSpPr>
        <p:grpSpPr>
          <a:xfrm>
            <a:off x="4651812" y="3057636"/>
            <a:ext cx="3707742" cy="5390927"/>
            <a:chOff x="-127000" y="-88900"/>
            <a:chExt cx="3707741" cy="5390925"/>
          </a:xfrm>
        </p:grpSpPr>
        <p:pic>
          <p:nvPicPr>
            <p:cNvPr id="183" name="c12.jpg"/>
            <p:cNvPicPr/>
            <p:nvPr/>
          </p:nvPicPr>
          <p:blipFill>
            <a:blip r:embed="rId4">
              <a:extLst/>
            </a:blip>
            <a:srcRect t="24" b="24"/>
            <a:stretch>
              <a:fillRect/>
            </a:stretch>
          </p:blipFill>
          <p:spPr>
            <a:xfrm>
              <a:off x="0" y="0"/>
              <a:ext cx="3453742" cy="50607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Bild 18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3707742" cy="5390926"/>
            </a:xfrm>
            <a:prstGeom prst="rect">
              <a:avLst/>
            </a:prstGeom>
            <a:effectLst/>
          </p:spPr>
        </p:pic>
      </p:grpSp>
      <p:grpSp>
        <p:nvGrpSpPr>
          <p:cNvPr id="187" name="Group 187"/>
          <p:cNvGrpSpPr/>
          <p:nvPr/>
        </p:nvGrpSpPr>
        <p:grpSpPr>
          <a:xfrm>
            <a:off x="8631146" y="2355078"/>
            <a:ext cx="3707742" cy="5390928"/>
            <a:chOff x="-126999" y="-88899"/>
            <a:chExt cx="3707741" cy="5390926"/>
          </a:xfrm>
        </p:grpSpPr>
        <p:pic>
          <p:nvPicPr>
            <p:cNvPr id="186" name="c13.jpg"/>
            <p:cNvPicPr/>
            <p:nvPr/>
          </p:nvPicPr>
          <p:blipFill>
            <a:blip r:embed="rId5">
              <a:extLst/>
            </a:blip>
            <a:srcRect t="24" b="24"/>
            <a:stretch>
              <a:fillRect/>
            </a:stretch>
          </p:blipFill>
          <p:spPr>
            <a:xfrm>
              <a:off x="0" y="0"/>
              <a:ext cx="3453742" cy="50607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5" name="Bild 18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3707742" cy="5390927"/>
            </a:xfrm>
            <a:prstGeom prst="rect">
              <a:avLst/>
            </a:prstGeom>
            <a:effectLst/>
          </p:spPr>
        </p:pic>
      </p:grpSp>
      <p:sp>
        <p:nvSpPr>
          <p:cNvPr id="188" name="Shape 188"/>
          <p:cNvSpPr/>
          <p:nvPr/>
        </p:nvSpPr>
        <p:spPr>
          <a:xfrm>
            <a:off x="5399535" y="3353077"/>
            <a:ext cx="2842838" cy="223269"/>
          </a:xfrm>
          <a:prstGeom prst="rect">
            <a:avLst/>
          </a:prstGeom>
          <a:blipFill>
            <a:blip r:embed="rId6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9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00" b="1">
                <a:solidFill>
                  <a:srgbClr val="FFFFFF"/>
                </a:solidFill>
              </a:rPr>
              <a:t>Kompetenzbereich C</a:t>
            </a:r>
          </a:p>
        </p:txBody>
      </p:sp>
      <p:sp>
        <p:nvSpPr>
          <p:cNvPr id="189" name="Shape 189"/>
          <p:cNvSpPr/>
          <p:nvPr/>
        </p:nvSpPr>
        <p:spPr>
          <a:xfrm>
            <a:off x="5399535" y="3604131"/>
            <a:ext cx="2842838" cy="299107"/>
          </a:xfrm>
          <a:prstGeom prst="rect">
            <a:avLst/>
          </a:prstGeom>
          <a:blipFill>
            <a:blip r:embed="rId6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FFFFFF"/>
                </a:solidFill>
              </a:rPr>
              <a:t>Kompetenz 1</a:t>
            </a:r>
          </a:p>
        </p:txBody>
      </p:sp>
      <p:sp>
        <p:nvSpPr>
          <p:cNvPr id="190" name="Shape 190"/>
          <p:cNvSpPr/>
          <p:nvPr/>
        </p:nvSpPr>
        <p:spPr>
          <a:xfrm>
            <a:off x="5399535" y="3931023"/>
            <a:ext cx="2842838" cy="404948"/>
          </a:xfrm>
          <a:prstGeom prst="rect">
            <a:avLst/>
          </a:prstGeom>
          <a:blipFill>
            <a:blip r:embed="rId6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Standard 2</a:t>
            </a:r>
          </a:p>
        </p:txBody>
      </p:sp>
      <p:sp>
        <p:nvSpPr>
          <p:cNvPr id="191" name="Shape 191"/>
          <p:cNvSpPr/>
          <p:nvPr/>
        </p:nvSpPr>
        <p:spPr>
          <a:xfrm>
            <a:off x="5399535" y="4363755"/>
            <a:ext cx="2842838" cy="2225883"/>
          </a:xfrm>
          <a:prstGeom prst="rect">
            <a:avLst/>
          </a:prstGeom>
          <a:blipFill>
            <a:blip r:embed="rId6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Ausprägungsgrad</a:t>
            </a:r>
          </a:p>
        </p:txBody>
      </p:sp>
      <p:sp>
        <p:nvSpPr>
          <p:cNvPr id="192" name="Shape 192"/>
          <p:cNvSpPr/>
          <p:nvPr/>
        </p:nvSpPr>
        <p:spPr>
          <a:xfrm>
            <a:off x="1418942" y="3380678"/>
            <a:ext cx="2842838" cy="404948"/>
          </a:xfrm>
          <a:prstGeom prst="rect">
            <a:avLst/>
          </a:prstGeom>
          <a:blipFill>
            <a:blip r:embed="rId6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Standard 1</a:t>
            </a:r>
          </a:p>
        </p:txBody>
      </p:sp>
      <p:sp>
        <p:nvSpPr>
          <p:cNvPr id="193" name="Shape 193"/>
          <p:cNvSpPr/>
          <p:nvPr/>
        </p:nvSpPr>
        <p:spPr>
          <a:xfrm>
            <a:off x="9367428" y="3262238"/>
            <a:ext cx="2842838" cy="404947"/>
          </a:xfrm>
          <a:prstGeom prst="rect">
            <a:avLst/>
          </a:prstGeom>
          <a:blipFill>
            <a:blip r:embed="rId6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Standard 3</a:t>
            </a:r>
          </a:p>
        </p:txBody>
      </p:sp>
      <p:sp>
        <p:nvSpPr>
          <p:cNvPr id="194" name="Shape 194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3" presetClass="entr" presetSubtype="32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00"/>
                            </p:stCondLst>
                            <p:childTnLst>
                              <p:par>
                                <p:cTn id="30" presetID="23" presetClass="entr" presetSubtype="32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  <p:bldP spid="189" grpId="2" animBg="1" advAuto="0"/>
      <p:bldP spid="190" grpId="3" animBg="1" advAuto="0"/>
      <p:bldP spid="191" grpId="4" animBg="1" advAuto="0"/>
      <p:bldP spid="192" grpId="5" animBg="1" advAuto="0"/>
      <p:bldP spid="193" grpId="6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Möglichkeiten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spcBef>
                <a:spcPts val="1600"/>
              </a:spcBef>
              <a:defRPr sz="1800"/>
            </a:pPr>
            <a:r>
              <a:rPr sz="3600" dirty="0" smtClean="0"/>
              <a:t>Einsch</a:t>
            </a:r>
            <a:r>
              <a:rPr lang="de-CH" sz="3600" dirty="0" smtClean="0"/>
              <a:t>ä</a:t>
            </a:r>
            <a:r>
              <a:rPr sz="3600" dirty="0" smtClean="0"/>
              <a:t>tzung </a:t>
            </a:r>
            <a:r>
              <a:rPr sz="3600" dirty="0"/>
              <a:t>der </a:t>
            </a:r>
            <a:r>
              <a:rPr sz="3600" dirty="0" smtClean="0"/>
              <a:t>pers</a:t>
            </a:r>
            <a:r>
              <a:rPr lang="de-CH" sz="3600" dirty="0" smtClean="0"/>
              <a:t>ö</a:t>
            </a:r>
            <a:r>
              <a:rPr sz="3600" dirty="0" smtClean="0"/>
              <a:t>nlichen </a:t>
            </a:r>
            <a:r>
              <a:rPr sz="3600" dirty="0"/>
              <a:t>Kompetenzen, </a:t>
            </a:r>
            <a:r>
              <a:rPr sz="3600" dirty="0" smtClean="0"/>
              <a:t>Einsch</a:t>
            </a:r>
            <a:r>
              <a:rPr lang="de-CH" sz="3600" dirty="0" smtClean="0"/>
              <a:t>ä</a:t>
            </a:r>
            <a:r>
              <a:rPr sz="3600" dirty="0" smtClean="0"/>
              <a:t>tzung </a:t>
            </a:r>
            <a:r>
              <a:rPr sz="3600" dirty="0"/>
              <a:t>des Potenzials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 dirty="0"/>
              <a:t>Unterschiede in der Fremd- und Selbstwahrnehmung werden erkennbar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 dirty="0"/>
              <a:t>definieren und einleiten von Entwicklungsmassnahmen; </a:t>
            </a:r>
            <a:r>
              <a:rPr sz="3600" dirty="0" smtClean="0"/>
              <a:t>f</a:t>
            </a:r>
            <a:r>
              <a:rPr lang="de-CH" sz="3600" dirty="0" smtClean="0"/>
              <a:t>ö</a:t>
            </a:r>
            <a:r>
              <a:rPr sz="3600" dirty="0" smtClean="0"/>
              <a:t>rdert </a:t>
            </a:r>
            <a:r>
              <a:rPr sz="3600" dirty="0"/>
              <a:t>die </a:t>
            </a:r>
            <a:r>
              <a:rPr sz="3600" dirty="0" smtClean="0"/>
              <a:t>pers</a:t>
            </a:r>
            <a:r>
              <a:rPr lang="de-CH" sz="3600" dirty="0" smtClean="0"/>
              <a:t>ö</a:t>
            </a:r>
            <a:r>
              <a:rPr sz="3600" dirty="0" smtClean="0"/>
              <a:t>nliche </a:t>
            </a:r>
            <a:r>
              <a:rPr sz="3600" dirty="0"/>
              <a:t>Entwicklung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 dirty="0" smtClean="0"/>
              <a:t>f</a:t>
            </a:r>
            <a:r>
              <a:rPr lang="de-CH" sz="3600" dirty="0" smtClean="0"/>
              <a:t>ö</a:t>
            </a:r>
            <a:r>
              <a:rPr sz="3600" dirty="0" smtClean="0"/>
              <a:t>rdern </a:t>
            </a:r>
            <a:r>
              <a:rPr sz="3600" dirty="0"/>
              <a:t>den Dialog zwischen Lehrperson und Schulleitung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13</a:t>
            </a:fld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Überblick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14</a:t>
            </a:fld>
            <a:endParaRPr/>
          </a:p>
        </p:txBody>
      </p:sp>
      <p:pic>
        <p:nvPicPr>
          <p:cNvPr id="203" name="Übersicht 4-10-2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6551" y="1942121"/>
            <a:ext cx="4811698" cy="680915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Kompetenzbereich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15</a:t>
            </a:fld>
            <a:endParaRPr/>
          </a:p>
        </p:txBody>
      </p:sp>
      <p:pic>
        <p:nvPicPr>
          <p:cNvPr id="208" name="Übersicht 4-10-21.pdf"/>
          <p:cNvPicPr/>
          <p:nvPr/>
        </p:nvPicPr>
        <p:blipFill>
          <a:blip r:embed="rId2">
            <a:extLst/>
          </a:blip>
          <a:srcRect l="839" t="67868"/>
          <a:stretch>
            <a:fillRect/>
          </a:stretch>
        </p:blipFill>
        <p:spPr>
          <a:xfrm>
            <a:off x="-558404" y="2311877"/>
            <a:ext cx="14003096" cy="642111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Information Team</a:t>
            </a:r>
          </a:p>
        </p:txBody>
      </p:sp>
      <p:sp>
        <p:nvSpPr>
          <p:cNvPr id="212" name="Shape 212"/>
          <p:cNvSpPr>
            <a:spLocks noGrp="1"/>
          </p:cNvSpPr>
          <p:nvPr>
            <p:ph type="body" idx="1"/>
          </p:nvPr>
        </p:nvSpPr>
        <p:spPr>
          <a:xfrm>
            <a:off x="5217862" y="2331045"/>
            <a:ext cx="7444369" cy="6558955"/>
          </a:xfrm>
          <a:prstGeom prst="rect">
            <a:avLst/>
          </a:prstGeom>
        </p:spPr>
        <p:txBody>
          <a:bodyPr anchor="t"/>
          <a:lstStyle/>
          <a:p>
            <a:pPr lvl="0">
              <a:spcBef>
                <a:spcPts val="1600"/>
              </a:spcBef>
              <a:defRPr sz="1800"/>
            </a:pPr>
            <a:r>
              <a:rPr sz="3600"/>
              <a:t>Ziele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/>
              <a:t>Vorgehen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/>
              <a:t>Auftrag</a:t>
            </a:r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16</a:t>
            </a:fld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 dirty="0"/>
              <a:t>Auftrag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604176" y="2331045"/>
            <a:ext cx="12058055" cy="6558955"/>
          </a:xfrm>
          <a:prstGeom prst="rect">
            <a:avLst/>
          </a:prstGeom>
        </p:spPr>
        <p:txBody>
          <a:bodyPr anchor="t"/>
          <a:lstStyle/>
          <a:p>
            <a:pPr marL="827263" lvl="0" indent="-382763" defTabSz="457200">
              <a:spcBef>
                <a:spcPts val="0"/>
              </a:spcBef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Wähle von den sechs Karten   zum Bereich «Persönlichkeitskompetenz» (Wissenserweiterung, Umgang mit Komplexität, Bewältigung des Arbeitsvolumens, Umgang mit Belastung) vier aus und versuche eine eigene Reflexion/Standortbestimmung zu den beschriebenen Kompetenzen zu machen. </a:t>
            </a:r>
          </a:p>
          <a:p>
            <a:pPr marL="827263" lvl="0" indent="-382763" defTabSz="457200">
              <a:spcBef>
                <a:spcPts val="0"/>
              </a:spcBef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Begründe deine Einschätzung mit konkreten Situationen oder einem Kontext. </a:t>
            </a:r>
          </a:p>
          <a:p>
            <a:pPr marL="827263" lvl="0" indent="-382763" defTabSz="457200">
              <a:spcBef>
                <a:spcPts val="0"/>
              </a:spcBef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In welchem Ausprägungsgrad findest du dich? </a:t>
            </a:r>
          </a:p>
          <a:p>
            <a:pPr marL="827263" lvl="0" indent="-382763" defTabSz="457200">
              <a:spcBef>
                <a:spcPts val="0"/>
              </a:spcBef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Wo liegt dein Potenzial? 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17</a:t>
            </a:fld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Gespräch</a:t>
            </a:r>
          </a:p>
        </p:txBody>
      </p:sp>
      <p:sp>
        <p:nvSpPr>
          <p:cNvPr id="222" name="Shape 222"/>
          <p:cNvSpPr>
            <a:spLocks noGrp="1"/>
          </p:cNvSpPr>
          <p:nvPr>
            <p:ph type="body" idx="1"/>
          </p:nvPr>
        </p:nvSpPr>
        <p:spPr>
          <a:xfrm>
            <a:off x="604176" y="2331045"/>
            <a:ext cx="12058055" cy="6558955"/>
          </a:xfrm>
          <a:prstGeom prst="rect">
            <a:avLst/>
          </a:prstGeom>
        </p:spPr>
        <p:txBody>
          <a:bodyPr anchor="t"/>
          <a:lstStyle/>
          <a:p>
            <a:pPr marL="574322" lvl="0" indent="-345722" defTabSz="457200">
              <a:spcBef>
                <a:spcPts val="0"/>
              </a:spcBef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einleitende Frage: «Wie hast du die Reflexion mit den Karten erlebt?»</a:t>
            </a:r>
            <a:endParaRPr sz="3600" dirty="0">
              <a:ea typeface="Times New Roman"/>
              <a:cs typeface="Times New Roman"/>
              <a:sym typeface="Times New Roman"/>
            </a:endParaRPr>
          </a:p>
          <a:p>
            <a:pPr marL="469900" lvl="0" indent="0" defTabSz="457200">
              <a:spcBef>
                <a:spcPts val="0"/>
              </a:spcBef>
              <a:buSzTx/>
              <a:buNone/>
              <a:defRPr sz="1800"/>
            </a:pPr>
            <a:endParaRPr sz="3600" dirty="0">
              <a:ea typeface="Times New Roman"/>
              <a:cs typeface="Times New Roman"/>
              <a:sym typeface="Times New Roman"/>
            </a:endParaRPr>
          </a:p>
          <a:p>
            <a:pPr marL="574322" lvl="0" indent="-345722" defTabSz="457200">
              <a:spcBef>
                <a:spcPts val="0"/>
              </a:spcBef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SL:	lenken</a:t>
            </a:r>
            <a:endParaRPr sz="3600" dirty="0">
              <a:ea typeface="Times New Roman"/>
              <a:cs typeface="Times New Roman"/>
              <a:sym typeface="Times New Roman"/>
            </a:endParaRPr>
          </a:p>
          <a:p>
            <a:pPr marL="1348739" lvl="0" indent="0" defTabSz="457200">
              <a:spcBef>
                <a:spcPts val="0"/>
              </a:spcBef>
              <a:buSzTx/>
              <a:buNone/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strukturieren</a:t>
            </a:r>
          </a:p>
          <a:p>
            <a:pPr marL="1348739" lvl="0" indent="0" defTabSz="457200">
              <a:spcBef>
                <a:spcPts val="0"/>
              </a:spcBef>
              <a:buSzTx/>
              <a:buNone/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Übersicht behalten</a:t>
            </a:r>
          </a:p>
          <a:p>
            <a:pPr marL="1348739" lvl="0" indent="0" defTabSz="457200">
              <a:spcBef>
                <a:spcPts val="0"/>
              </a:spcBef>
              <a:buSzTx/>
              <a:buNone/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zum Ziel führen</a:t>
            </a:r>
          </a:p>
          <a:p>
            <a:pPr marL="1348739" lvl="0" indent="0" defTabSz="457200">
              <a:spcBef>
                <a:spcPts val="0"/>
              </a:spcBef>
              <a:buSzTx/>
              <a:buNone/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bei konkreten Situationen bleiben</a:t>
            </a:r>
          </a:p>
          <a:p>
            <a:pPr marL="1348739" lvl="0" indent="0" defTabSz="457200">
              <a:spcBef>
                <a:spcPts val="0"/>
              </a:spcBef>
              <a:buSzTx/>
              <a:buNone/>
              <a:defRPr sz="1800"/>
            </a:pPr>
            <a:r>
              <a:rPr sz="3600" dirty="0">
                <a:ea typeface="DIN-Regular"/>
                <a:cs typeface="DIN-Regular"/>
                <a:sym typeface="DIN-Regular"/>
              </a:rPr>
              <a:t>Fragen stellen</a:t>
            </a:r>
          </a:p>
        </p:txBody>
      </p: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18</a:t>
            </a:fld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build="p" bldLvl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Beachten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xfrm>
            <a:off x="604176" y="2331045"/>
            <a:ext cx="12058055" cy="6558955"/>
          </a:xfrm>
          <a:prstGeom prst="rect">
            <a:avLst/>
          </a:prstGeom>
        </p:spPr>
        <p:txBody>
          <a:bodyPr anchor="t"/>
          <a:lstStyle/>
          <a:p>
            <a:pPr marL="360045" lvl="0" indent="-360045" defTabSz="473201">
              <a:spcBef>
                <a:spcPts val="1200"/>
              </a:spcBef>
              <a:defRPr sz="1800"/>
            </a:pPr>
            <a:r>
              <a:rPr sz="2916" dirty="0"/>
              <a:t>Berufliche Kompetenzen sind kontextbezogen. </a:t>
            </a:r>
            <a:br>
              <a:rPr sz="2916" dirty="0"/>
            </a:br>
            <a:r>
              <a:rPr sz="2916" dirty="0"/>
              <a:t>Sie dürfen nicht als zeitstabiles und situationsunabhängiges Bündel von Wissen und Fähigkeiten verstanden werden.</a:t>
            </a:r>
          </a:p>
          <a:p>
            <a:pPr marL="360045" lvl="0" indent="-360045" defTabSz="473201">
              <a:spcBef>
                <a:spcPts val="1200"/>
              </a:spcBef>
              <a:defRPr sz="1800"/>
            </a:pPr>
            <a:r>
              <a:rPr sz="2916" dirty="0"/>
              <a:t>Kompetenzformulierungen bleiben abstrakt und oft mehrdeutig. </a:t>
            </a:r>
            <a:br>
              <a:rPr sz="2916" dirty="0"/>
            </a:br>
            <a:r>
              <a:rPr sz="2916" dirty="0"/>
              <a:t>Sie bedürfen der Konkretisierung im Handlungsfeld.</a:t>
            </a:r>
          </a:p>
          <a:p>
            <a:pPr marL="360045" lvl="0" indent="-360045" defTabSz="473201">
              <a:spcBef>
                <a:spcPts val="1200"/>
              </a:spcBef>
              <a:defRPr sz="1800"/>
            </a:pPr>
            <a:r>
              <a:rPr sz="2916" dirty="0"/>
              <a:t>Die Einschätzung der eigenen beruflichen Kompetenzen relativiert sich beim Nachdenken über verschiedene Situationen.</a:t>
            </a:r>
          </a:p>
          <a:p>
            <a:pPr marL="360045" lvl="0" indent="-360045" defTabSz="473201">
              <a:spcBef>
                <a:spcPts val="1200"/>
              </a:spcBef>
              <a:defRPr sz="1800"/>
            </a:pPr>
            <a:r>
              <a:rPr sz="2916" dirty="0"/>
              <a:t>Oft ist uns nicht bewusst, aus welchen Wissensbasen unser Handeln gesteuert und begründet wird. Reflexion ist ein zentrales Element, um durch Routine gebildete Strukturen aufzubrechen und neue Möglichkeiten zu eröffnen. </a:t>
            </a:r>
          </a:p>
          <a:p>
            <a:pPr marL="360045" lvl="0" indent="-360045" defTabSz="473201">
              <a:spcBef>
                <a:spcPts val="1200"/>
              </a:spcBef>
              <a:defRPr sz="1800"/>
            </a:pPr>
            <a:r>
              <a:rPr sz="2916" dirty="0"/>
              <a:t>Reflexion kann unter anderem gut gelingen, wenn ein gemeinsames Vokabular vorhanden ist.</a:t>
            </a:r>
          </a:p>
        </p:txBody>
      </p:sp>
      <p:sp>
        <p:nvSpPr>
          <p:cNvPr id="228" name="Shape 2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19</a:t>
            </a:fld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1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asted-image.tif"/>
          <p:cNvPicPr/>
          <p:nvPr/>
        </p:nvPicPr>
        <p:blipFill rotWithShape="1">
          <a:blip r:embed="rId2">
            <a:extLst/>
          </a:blip>
          <a:srcRect t="10474"/>
          <a:stretch/>
        </p:blipFill>
        <p:spPr>
          <a:xfrm>
            <a:off x="276423" y="0"/>
            <a:ext cx="2089101" cy="179103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305494" y="2425699"/>
            <a:ext cx="12393812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000" dirty="0"/>
              <a:t>«Die Lehrperson hat die Aufgabe, </a:t>
            </a:r>
            <a:br>
              <a:rPr sz="4000" dirty="0"/>
            </a:br>
            <a:r>
              <a:rPr sz="4000" dirty="0"/>
              <a:t>eine Wandergruppe mit Spitzensportlern und Behinderten bei Nebel durch unwegsames </a:t>
            </a:r>
            <a:r>
              <a:rPr sz="4000" dirty="0" smtClean="0"/>
              <a:t>Gel</a:t>
            </a:r>
            <a:r>
              <a:rPr lang="de-CH" sz="4000" dirty="0" smtClean="0"/>
              <a:t>ä</a:t>
            </a:r>
            <a:r>
              <a:rPr sz="4000" dirty="0" smtClean="0"/>
              <a:t>nde </a:t>
            </a:r>
            <a:r>
              <a:rPr sz="4000" dirty="0"/>
              <a:t>in </a:t>
            </a:r>
            <a:r>
              <a:rPr sz="4000" dirty="0" smtClean="0"/>
              <a:t>nords</a:t>
            </a:r>
            <a:r>
              <a:rPr lang="de-CH" sz="4000" dirty="0" err="1" smtClean="0"/>
              <a:t>ü</a:t>
            </a:r>
            <a:r>
              <a:rPr sz="4000" dirty="0" smtClean="0"/>
              <a:t>dlicher </a:t>
            </a:r>
            <a:r>
              <a:rPr sz="4000" dirty="0"/>
              <a:t>Richtung zu </a:t>
            </a:r>
            <a:r>
              <a:rPr sz="4000" dirty="0" smtClean="0"/>
              <a:t>f</a:t>
            </a:r>
            <a:r>
              <a:rPr lang="de-CH" sz="4000" dirty="0" err="1" smtClean="0"/>
              <a:t>ü</a:t>
            </a:r>
            <a:r>
              <a:rPr sz="4000" dirty="0" smtClean="0"/>
              <a:t>hren</a:t>
            </a:r>
            <a:r>
              <a:rPr sz="4000" dirty="0"/>
              <a:t>, </a:t>
            </a:r>
            <a:br>
              <a:rPr sz="4000" dirty="0"/>
            </a:br>
            <a:r>
              <a:rPr sz="4000" dirty="0"/>
              <a:t>und zwar so, </a:t>
            </a:r>
            <a:br>
              <a:rPr sz="4000" dirty="0"/>
            </a:br>
            <a:r>
              <a:rPr sz="4000" dirty="0"/>
              <a:t>dass alle bei bester Laune und </a:t>
            </a:r>
            <a:r>
              <a:rPr sz="4000" dirty="0" smtClean="0"/>
              <a:t>m</a:t>
            </a:r>
            <a:r>
              <a:rPr lang="de-CH" sz="4000" dirty="0" smtClean="0"/>
              <a:t>ö</a:t>
            </a:r>
            <a:r>
              <a:rPr sz="4000" dirty="0" smtClean="0"/>
              <a:t>glichst </a:t>
            </a:r>
            <a:r>
              <a:rPr sz="4000" dirty="0"/>
              <a:t>gleichzeitig </a:t>
            </a:r>
            <a:br>
              <a:rPr sz="4000" dirty="0"/>
            </a:br>
            <a:r>
              <a:rPr sz="4000" dirty="0"/>
              <a:t>an drei verschiedenen Zielorten ankommen.» 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2</a:t>
            </a:fld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9830931" y="7115678"/>
            <a:ext cx="198156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400"/>
              <a:t>Valentin Herzog</a:t>
            </a:r>
            <a:br>
              <a:rPr sz="1400"/>
            </a:br>
            <a:r>
              <a:rPr sz="1400"/>
              <a:t>Gymnasiallehrer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Rückmeldungen 1</a:t>
            </a:r>
          </a:p>
        </p:txBody>
      </p:sp>
      <p:sp>
        <p:nvSpPr>
          <p:cNvPr id="232" name="Shape 232"/>
          <p:cNvSpPr>
            <a:spLocks noGrp="1"/>
          </p:cNvSpPr>
          <p:nvPr>
            <p:ph type="body" idx="1"/>
          </p:nvPr>
        </p:nvSpPr>
        <p:spPr>
          <a:xfrm>
            <a:off x="604176" y="2331045"/>
            <a:ext cx="12058055" cy="6558955"/>
          </a:xfrm>
          <a:prstGeom prst="rect">
            <a:avLst/>
          </a:prstGeom>
        </p:spPr>
        <p:txBody>
          <a:bodyPr anchor="t"/>
          <a:lstStyle/>
          <a:p>
            <a:pPr marL="440055" lvl="0" indent="-440055" defTabSz="578358">
              <a:spcBef>
                <a:spcPts val="1500"/>
              </a:spcBef>
              <a:defRPr sz="1800"/>
            </a:pPr>
            <a:r>
              <a:rPr sz="3564"/>
              <a:t>Nicht sklavisch dem Wortlaut der Karten gefolgt</a:t>
            </a:r>
          </a:p>
          <a:p>
            <a:pPr marL="440055" lvl="0" indent="-440055" defTabSz="578358">
              <a:spcBef>
                <a:spcPts val="1500"/>
              </a:spcBef>
              <a:defRPr sz="1800"/>
            </a:pPr>
            <a:r>
              <a:rPr sz="3564"/>
              <a:t>Aus den Formulierungen heraus ein Gespräch entwickelt</a:t>
            </a:r>
          </a:p>
          <a:p>
            <a:pPr marL="440055" lvl="0" indent="-440055" defTabSz="578358">
              <a:spcBef>
                <a:spcPts val="1500"/>
              </a:spcBef>
              <a:defRPr sz="1800"/>
            </a:pPr>
            <a:r>
              <a:rPr sz="3564"/>
              <a:t>Die gewählten Kompetenzen machen Sinn</a:t>
            </a:r>
          </a:p>
          <a:p>
            <a:pPr marL="440055" lvl="0" indent="-440055" defTabSz="578358">
              <a:spcBef>
                <a:spcPts val="1500"/>
              </a:spcBef>
              <a:defRPr sz="1800"/>
            </a:pPr>
            <a:r>
              <a:rPr sz="3564"/>
              <a:t>Gute Übersicht für Lehrpersonen, was gefordert und notwendig ist</a:t>
            </a:r>
          </a:p>
          <a:p>
            <a:pPr marL="440055" lvl="0" indent="-440055" defTabSz="578358">
              <a:spcBef>
                <a:spcPts val="1500"/>
              </a:spcBef>
              <a:defRPr sz="1800"/>
            </a:pPr>
            <a:r>
              <a:rPr sz="3564"/>
              <a:t>Formulierungen positiv verfasst; es hilft mir, positiv zu denken</a:t>
            </a:r>
          </a:p>
          <a:p>
            <a:pPr marL="440055" lvl="0" indent="-440055" defTabSz="578358">
              <a:spcBef>
                <a:spcPts val="1500"/>
              </a:spcBef>
              <a:defRPr sz="1800"/>
            </a:pPr>
            <a:r>
              <a:rPr sz="3564"/>
              <a:t>Gesprächsbasis; gibt viel Stoff für tiefgreifende Gespräche</a:t>
            </a:r>
          </a:p>
        </p:txBody>
      </p:sp>
      <p:sp>
        <p:nvSpPr>
          <p:cNvPr id="233" name="Shape 2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20</a:t>
            </a:fld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1" build="p" bldLvl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Rückmeldungen 2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xfrm>
            <a:off x="604176" y="2331045"/>
            <a:ext cx="12058055" cy="6558955"/>
          </a:xfrm>
          <a:prstGeom prst="rect">
            <a:avLst/>
          </a:prstGeom>
        </p:spPr>
        <p:txBody>
          <a:bodyPr anchor="t"/>
          <a:lstStyle/>
          <a:p>
            <a:pPr lvl="0">
              <a:spcBef>
                <a:spcPts val="1600"/>
              </a:spcBef>
              <a:defRPr sz="1800"/>
            </a:pPr>
            <a:r>
              <a:rPr sz="3600"/>
              <a:t>Ich erlebte das MAG in dieser Form als sehr positiv.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/>
              <a:t>Bin mit einem gutem Gefühl aus dem Gespräch gegangen. 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/>
              <a:t>Schwierig, sich selber einzustufen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/>
              <a:t>Formulierungen der einzelnen Kompetenzen zum Teil sehr nahe beieinander, schwer zu unterscheiden.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/>
              <a:t>Manchmal schwierig, konkrete Situationen zu finden.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21</a:t>
            </a:fld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" build="p" bldLvl="5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Formular</a:t>
            </a:r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22</a:t>
            </a:fld>
            <a:endParaRPr/>
          </a:p>
        </p:txBody>
      </p:sp>
      <p:grpSp>
        <p:nvGrpSpPr>
          <p:cNvPr id="245" name="Group 245"/>
          <p:cNvGrpSpPr/>
          <p:nvPr/>
        </p:nvGrpSpPr>
        <p:grpSpPr>
          <a:xfrm>
            <a:off x="4054496" y="2303629"/>
            <a:ext cx="4895808" cy="6898942"/>
            <a:chOff x="-127000" y="-88900"/>
            <a:chExt cx="4895806" cy="6898941"/>
          </a:xfrm>
        </p:grpSpPr>
        <p:pic>
          <p:nvPicPr>
            <p:cNvPr id="244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641807" cy="65687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" name="Bild 24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4895807" cy="6898942"/>
            </a:xfrm>
            <a:prstGeom prst="rect">
              <a:avLst/>
            </a:prstGeom>
            <a:effectLst/>
          </p:spPr>
        </p:pic>
      </p:grpSp>
      <p:sp>
        <p:nvSpPr>
          <p:cNvPr id="246" name="Shape 246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23</a:t>
            </a:fld>
            <a:endParaRPr/>
          </a:p>
        </p:txBody>
      </p:sp>
      <p:pic>
        <p:nvPicPr>
          <p:cNvPr id="249" name="pasted-image.tif"/>
          <p:cNvPicPr/>
          <p:nvPr/>
        </p:nvPicPr>
        <p:blipFill rotWithShape="1">
          <a:blip r:embed="rId2">
            <a:extLst/>
          </a:blip>
          <a:srcRect t="12518" b="9722"/>
          <a:stretch/>
        </p:blipFill>
        <p:spPr>
          <a:xfrm>
            <a:off x="2070606" y="-11340"/>
            <a:ext cx="886358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24</a:t>
            </a:fld>
            <a:endParaRPr/>
          </a:p>
        </p:txBody>
      </p:sp>
      <p:grpSp>
        <p:nvGrpSpPr>
          <p:cNvPr id="255" name="Group 255"/>
          <p:cNvGrpSpPr/>
          <p:nvPr/>
        </p:nvGrpSpPr>
        <p:grpSpPr>
          <a:xfrm rot="20816686">
            <a:off x="1240992" y="2685234"/>
            <a:ext cx="5353646" cy="3735359"/>
            <a:chOff x="-126999" y="-88899"/>
            <a:chExt cx="5353644" cy="3735358"/>
          </a:xfrm>
        </p:grpSpPr>
        <p:pic>
          <p:nvPicPr>
            <p:cNvPr id="254" name="1 pro jahr-small-enhanced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099645" cy="34051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" name="Bild 25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353645" cy="3735359"/>
            </a:xfrm>
            <a:prstGeom prst="rect">
              <a:avLst/>
            </a:prstGeom>
            <a:effectLst/>
          </p:spPr>
        </p:pic>
      </p:grpSp>
      <p:grpSp>
        <p:nvGrpSpPr>
          <p:cNvPr id="258" name="Group 258"/>
          <p:cNvGrpSpPr/>
          <p:nvPr/>
        </p:nvGrpSpPr>
        <p:grpSpPr>
          <a:xfrm>
            <a:off x="5653466" y="5488049"/>
            <a:ext cx="5353645" cy="3735359"/>
            <a:chOff x="-127000" y="-88900"/>
            <a:chExt cx="5353644" cy="3735358"/>
          </a:xfrm>
        </p:grpSpPr>
        <p:pic>
          <p:nvPicPr>
            <p:cNvPr id="257" name="3x3-small-enhanced.jpe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099645" cy="34051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6" name="Bild 25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353645" cy="3735359"/>
            </a:xfrm>
            <a:prstGeom prst="rect">
              <a:avLst/>
            </a:prstGeom>
            <a:effectLst/>
          </p:spPr>
        </p:pic>
      </p:grpSp>
      <p:grpSp>
        <p:nvGrpSpPr>
          <p:cNvPr id="261" name="Group 261"/>
          <p:cNvGrpSpPr/>
          <p:nvPr/>
        </p:nvGrpSpPr>
        <p:grpSpPr>
          <a:xfrm rot="600000">
            <a:off x="6481163" y="2583357"/>
            <a:ext cx="5353646" cy="3735359"/>
            <a:chOff x="-126999" y="-88900"/>
            <a:chExt cx="5353645" cy="3735358"/>
          </a:xfrm>
        </p:grpSpPr>
        <p:pic>
          <p:nvPicPr>
            <p:cNvPr id="260" name="10x1-small-enhanced.jpe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99646" cy="34051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9" name="Bild 25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1"/>
              <a:ext cx="5353646" cy="3735360"/>
            </a:xfrm>
            <a:prstGeom prst="rect">
              <a:avLst/>
            </a:prstGeom>
            <a:effectLst/>
          </p:spPr>
        </p:pic>
      </p:grpSp>
      <p:grpSp>
        <p:nvGrpSpPr>
          <p:cNvPr id="264" name="Group 264"/>
          <p:cNvGrpSpPr/>
          <p:nvPr/>
        </p:nvGrpSpPr>
        <p:grpSpPr>
          <a:xfrm>
            <a:off x="1969957" y="4730414"/>
            <a:ext cx="5353645" cy="3735359"/>
            <a:chOff x="-127000" y="-88900"/>
            <a:chExt cx="5353644" cy="3735358"/>
          </a:xfrm>
        </p:grpSpPr>
        <p:pic>
          <p:nvPicPr>
            <p:cNvPr id="263" name="kompetenzanalyse-small-enhanced.jpe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099645" cy="34051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Bild 26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353645" cy="3735359"/>
            </a:xfrm>
            <a:prstGeom prst="rect">
              <a:avLst/>
            </a:prstGeom>
            <a:effectLst/>
          </p:spPr>
        </p:pic>
      </p:grpSp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Anwendungsbeispiele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image-filter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3700" y="-61937"/>
            <a:ext cx="14052768" cy="987747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Kompetenzkarten</a:t>
            </a:r>
          </a:p>
        </p:txBody>
      </p:sp>
      <p:sp>
        <p:nvSpPr>
          <p:cNvPr id="269" name="Shape 269"/>
          <p:cNvSpPr>
            <a:spLocks noGrp="1"/>
          </p:cNvSpPr>
          <p:nvPr>
            <p:ph type="body" idx="1"/>
          </p:nvPr>
        </p:nvSpPr>
        <p:spPr>
          <a:xfrm>
            <a:off x="1270000" y="63627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M. Honegger, M. Roduner, J. Schuster, M. Steinmeier</a:t>
            </a:r>
          </a:p>
          <a:p>
            <a:pPr lvl="0">
              <a:defRPr sz="1800"/>
            </a:pPr>
            <a:r>
              <a:rPr sz="3200"/>
              <a:t>Fachtagung für Schulleitungen, 2. September 2015</a:t>
            </a:r>
          </a:p>
        </p:txBody>
      </p:sp>
      <p:sp>
        <p:nvSpPr>
          <p:cNvPr id="270" name="Shape 270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???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lvl="0" indent="0" algn="ctr">
              <a:buSzTx/>
              <a:buNone/>
              <a:defRPr sz="1800"/>
            </a:pPr>
            <a:r>
              <a:rPr sz="4200" dirty="0"/>
              <a:t>Welches sind die wichtigsten Kompetenzen, </a:t>
            </a:r>
            <a:br>
              <a:rPr sz="4200" dirty="0"/>
            </a:br>
            <a:r>
              <a:rPr sz="4200" dirty="0"/>
              <a:t>die eine Lehrperson zur Bewältigung </a:t>
            </a:r>
            <a:br>
              <a:rPr sz="4200" dirty="0"/>
            </a:br>
            <a:r>
              <a:rPr sz="4200" dirty="0"/>
              <a:t>der vielfältigen Alltagsaufgaben braucht?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3</a:t>
            </a:fld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Kompetenz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spcBef>
                <a:spcPts val="1600"/>
              </a:spcBef>
              <a:defRPr sz="1800"/>
            </a:pPr>
            <a:r>
              <a:rPr sz="3600" dirty="0">
                <a:cs typeface="Helvetica Light"/>
              </a:rPr>
              <a:t>Kompetenz ist die </a:t>
            </a:r>
            <a:r>
              <a:rPr sz="3600" dirty="0" smtClean="0">
                <a:cs typeface="Helvetica Light"/>
              </a:rPr>
              <a:t>F</a:t>
            </a:r>
            <a:r>
              <a:rPr lang="de-CH" sz="3600" dirty="0" smtClean="0">
                <a:cs typeface="Helvetica Light"/>
              </a:rPr>
              <a:t>ä</a:t>
            </a:r>
            <a:r>
              <a:rPr sz="3600" dirty="0" smtClean="0">
                <a:cs typeface="Helvetica Light"/>
              </a:rPr>
              <a:t>higkeit </a:t>
            </a:r>
            <a:r>
              <a:rPr sz="3600" dirty="0">
                <a:cs typeface="Helvetica Light"/>
              </a:rPr>
              <a:t>und Fertigkeit, in einem genannten Gebiet Probleme zu </a:t>
            </a:r>
            <a:r>
              <a:rPr sz="3600" dirty="0" smtClean="0">
                <a:cs typeface="Helvetica Light"/>
              </a:rPr>
              <a:t>l</a:t>
            </a:r>
            <a:r>
              <a:rPr lang="de-CH" sz="3600" dirty="0" smtClean="0">
                <a:cs typeface="Helvetica Light"/>
              </a:rPr>
              <a:t>ö</a:t>
            </a:r>
            <a:r>
              <a:rPr sz="3600" dirty="0" smtClean="0">
                <a:cs typeface="Helvetica Light"/>
              </a:rPr>
              <a:t>sen </a:t>
            </a:r>
            <a:r>
              <a:rPr sz="3600" dirty="0">
                <a:cs typeface="Helvetica Light"/>
              </a:rPr>
              <a:t>und die Bereitschaft, dies auch zu tun. 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 dirty="0">
                <a:cs typeface="Helvetica Light"/>
              </a:rPr>
              <a:t>Kompetenzen </a:t>
            </a:r>
            <a:r>
              <a:rPr sz="3600" dirty="0" smtClean="0">
                <a:cs typeface="Helvetica Light"/>
              </a:rPr>
              <a:t>verkn</a:t>
            </a:r>
            <a:r>
              <a:rPr lang="de-CH" sz="3600" dirty="0" err="1" smtClean="0">
                <a:cs typeface="Helvetica Light"/>
              </a:rPr>
              <a:t>ü</a:t>
            </a:r>
            <a:r>
              <a:rPr sz="3600" dirty="0" smtClean="0">
                <a:cs typeface="Helvetica Light"/>
              </a:rPr>
              <a:t>pfen </a:t>
            </a:r>
            <a:r>
              <a:rPr sz="3600" dirty="0">
                <a:cs typeface="Helvetica Light"/>
              </a:rPr>
              <a:t>Wissen und </a:t>
            </a:r>
            <a:r>
              <a:rPr sz="3600" dirty="0" smtClean="0">
                <a:cs typeface="Helvetica Light"/>
              </a:rPr>
              <a:t>K</a:t>
            </a:r>
            <a:r>
              <a:rPr lang="de-CH" sz="3600" dirty="0" smtClean="0">
                <a:cs typeface="Helvetica Light"/>
              </a:rPr>
              <a:t>ö</a:t>
            </a:r>
            <a:r>
              <a:rPr sz="3600" dirty="0" smtClean="0">
                <a:cs typeface="Helvetica Light"/>
              </a:rPr>
              <a:t>nnen </a:t>
            </a:r>
            <a:r>
              <a:rPr sz="3600" dirty="0">
                <a:cs typeface="Helvetica Light"/>
              </a:rPr>
              <a:t>zur </a:t>
            </a:r>
            <a:r>
              <a:rPr sz="3600" dirty="0" smtClean="0">
                <a:cs typeface="Helvetica Light"/>
              </a:rPr>
              <a:t>Handlungsf</a:t>
            </a:r>
            <a:r>
              <a:rPr lang="de-CH" sz="3600" dirty="0" smtClean="0">
                <a:cs typeface="Helvetica Light"/>
              </a:rPr>
              <a:t>ä</a:t>
            </a:r>
            <a:r>
              <a:rPr sz="3600" dirty="0" smtClean="0">
                <a:cs typeface="Helvetica Light"/>
              </a:rPr>
              <a:t>higkeit</a:t>
            </a:r>
            <a:r>
              <a:rPr sz="3600" dirty="0">
                <a:cs typeface="Helvetica Light"/>
              </a:rPr>
              <a:t>. 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 dirty="0">
                <a:cs typeface="Helvetica Light"/>
              </a:rPr>
              <a:t>Kompetenzen sind erlernbar und grenzen sich von angeborenen Eigenschaften (wie zum Beispiel Begabung) ab. 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 dirty="0">
                <a:cs typeface="Helvetica Light"/>
              </a:rPr>
              <a:t>Der Kompetenzerwerb ist also beeinflussbar.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4</a:t>
            </a:fld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5</a:t>
            </a:fld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5018294" y="4546600"/>
            <a:ext cx="4538179" cy="1422400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Kompetenzen</a:t>
            </a:r>
          </a:p>
        </p:txBody>
      </p:sp>
      <p:sp>
        <p:nvSpPr>
          <p:cNvPr id="115" name="Shape 115"/>
          <p:cNvSpPr/>
          <p:nvPr/>
        </p:nvSpPr>
        <p:spPr>
          <a:xfrm>
            <a:off x="7328327" y="2304057"/>
            <a:ext cx="4692651" cy="2105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00" y="0"/>
                </a:moveTo>
                <a:cubicBezTo>
                  <a:pt x="5519" y="0"/>
                  <a:pt x="5373" y="326"/>
                  <a:pt x="5373" y="729"/>
                </a:cubicBezTo>
                <a:lnTo>
                  <a:pt x="5373" y="12502"/>
                </a:lnTo>
                <a:lnTo>
                  <a:pt x="0" y="21600"/>
                </a:lnTo>
                <a:lnTo>
                  <a:pt x="6606" y="14595"/>
                </a:lnTo>
                <a:lnTo>
                  <a:pt x="21273" y="14595"/>
                </a:lnTo>
                <a:cubicBezTo>
                  <a:pt x="21454" y="14595"/>
                  <a:pt x="21600" y="14270"/>
                  <a:pt x="21600" y="13867"/>
                </a:cubicBezTo>
                <a:lnTo>
                  <a:pt x="21600" y="729"/>
                </a:lnTo>
                <a:cubicBezTo>
                  <a:pt x="21600" y="326"/>
                  <a:pt x="21454" y="0"/>
                  <a:pt x="21273" y="0"/>
                </a:cubicBezTo>
                <a:lnTo>
                  <a:pt x="570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Lehrpersonen</a:t>
            </a:r>
          </a:p>
        </p:txBody>
      </p:sp>
      <p:sp>
        <p:nvSpPr>
          <p:cNvPr id="116" name="Shape 116"/>
          <p:cNvSpPr/>
          <p:nvPr/>
        </p:nvSpPr>
        <p:spPr>
          <a:xfrm>
            <a:off x="6159060" y="6143077"/>
            <a:ext cx="3525442" cy="2645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53" y="0"/>
                </a:moveTo>
                <a:lnTo>
                  <a:pt x="6383" y="9985"/>
                </a:lnTo>
                <a:lnTo>
                  <a:pt x="435" y="9985"/>
                </a:lnTo>
                <a:cubicBezTo>
                  <a:pt x="195" y="9985"/>
                  <a:pt x="0" y="10244"/>
                  <a:pt x="0" y="10565"/>
                </a:cubicBezTo>
                <a:lnTo>
                  <a:pt x="0" y="21020"/>
                </a:lnTo>
                <a:cubicBezTo>
                  <a:pt x="0" y="21341"/>
                  <a:pt x="195" y="21600"/>
                  <a:pt x="435" y="21600"/>
                </a:cubicBezTo>
                <a:lnTo>
                  <a:pt x="21165" y="21600"/>
                </a:lnTo>
                <a:cubicBezTo>
                  <a:pt x="21405" y="21600"/>
                  <a:pt x="21600" y="21341"/>
                  <a:pt x="21600" y="21020"/>
                </a:cubicBezTo>
                <a:lnTo>
                  <a:pt x="21600" y="10565"/>
                </a:lnTo>
                <a:cubicBezTo>
                  <a:pt x="21600" y="10244"/>
                  <a:pt x="21405" y="9985"/>
                  <a:pt x="21165" y="9985"/>
                </a:cubicBezTo>
                <a:lnTo>
                  <a:pt x="8124" y="9985"/>
                </a:lnTo>
                <a:lnTo>
                  <a:pt x="7253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Fachliteratur</a:t>
            </a:r>
          </a:p>
        </p:txBody>
      </p:sp>
      <p:sp>
        <p:nvSpPr>
          <p:cNvPr id="117" name="Shape 117"/>
          <p:cNvSpPr/>
          <p:nvPr/>
        </p:nvSpPr>
        <p:spPr>
          <a:xfrm>
            <a:off x="699540" y="3229829"/>
            <a:ext cx="4173539" cy="1968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8" y="0"/>
                </a:moveTo>
                <a:cubicBezTo>
                  <a:pt x="164" y="0"/>
                  <a:pt x="0" y="349"/>
                  <a:pt x="0" y="780"/>
                </a:cubicBezTo>
                <a:lnTo>
                  <a:pt x="0" y="14831"/>
                </a:lnTo>
                <a:cubicBezTo>
                  <a:pt x="0" y="15262"/>
                  <a:pt x="164" y="15611"/>
                  <a:pt x="368" y="15611"/>
                </a:cubicBezTo>
                <a:lnTo>
                  <a:pt x="16974" y="15611"/>
                </a:lnTo>
                <a:lnTo>
                  <a:pt x="21600" y="21600"/>
                </a:lnTo>
                <a:lnTo>
                  <a:pt x="18246" y="13172"/>
                </a:lnTo>
                <a:lnTo>
                  <a:pt x="18246" y="780"/>
                </a:lnTo>
                <a:cubicBezTo>
                  <a:pt x="18246" y="349"/>
                  <a:pt x="18081" y="0"/>
                  <a:pt x="17878" y="0"/>
                </a:cubicBezTo>
                <a:lnTo>
                  <a:pt x="368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Berufserfahrung SL</a:t>
            </a:r>
          </a:p>
        </p:txBody>
      </p:sp>
      <p:sp>
        <p:nvSpPr>
          <p:cNvPr id="118" name="Shape 118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Quellen</a:t>
            </a:r>
          </a:p>
        </p:txBody>
      </p:sp>
      <p:sp>
        <p:nvSpPr>
          <p:cNvPr id="119" name="Shape 119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1" animBg="1" advAuto="0"/>
      <p:bldP spid="116" grpId="2" animBg="1" advAuto="0"/>
      <p:bldP spid="117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6</a:t>
            </a:fld>
            <a:endParaRPr/>
          </a:p>
        </p:txBody>
      </p:sp>
      <p:grpSp>
        <p:nvGrpSpPr>
          <p:cNvPr id="124" name="Group 124"/>
          <p:cNvGrpSpPr/>
          <p:nvPr/>
        </p:nvGrpSpPr>
        <p:grpSpPr>
          <a:xfrm>
            <a:off x="3365908" y="198966"/>
            <a:ext cx="7614234" cy="9196058"/>
            <a:chOff x="-126999" y="-88900"/>
            <a:chExt cx="7614233" cy="9196056"/>
          </a:xfrm>
        </p:grpSpPr>
        <p:pic>
          <p:nvPicPr>
            <p:cNvPr id="123" name="pasted-image.png"/>
            <p:cNvPicPr/>
            <p:nvPr/>
          </p:nvPicPr>
          <p:blipFill>
            <a:blip r:embed="rId2">
              <a:extLst/>
            </a:blip>
            <a:srcRect l="15414"/>
            <a:stretch>
              <a:fillRect/>
            </a:stretch>
          </p:blipFill>
          <p:spPr>
            <a:xfrm>
              <a:off x="0" y="0"/>
              <a:ext cx="7360234" cy="88658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Bild 12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7614234" cy="9196057"/>
            </a:xfrm>
            <a:prstGeom prst="rect">
              <a:avLst/>
            </a:prstGeom>
            <a:effectLst/>
          </p:spPr>
        </p:pic>
      </p:grpSp>
      <p:sp>
        <p:nvSpPr>
          <p:cNvPr id="125" name="Shape 125"/>
          <p:cNvSpPr/>
          <p:nvPr/>
        </p:nvSpPr>
        <p:spPr>
          <a:xfrm>
            <a:off x="11145624" y="8464550"/>
            <a:ext cx="198156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400"/>
              <a:t>Kompetenz-</a:t>
            </a:r>
            <a:br>
              <a:rPr sz="1400"/>
            </a:br>
            <a:r>
              <a:rPr sz="1400"/>
              <a:t>strukturmodell</a:t>
            </a:r>
          </a:p>
          <a:p>
            <a:pPr lvl="0">
              <a:defRPr sz="1800"/>
            </a:pPr>
            <a:r>
              <a:rPr sz="1400"/>
              <a:t>PHZH</a:t>
            </a:r>
          </a:p>
        </p:txBody>
      </p:sp>
      <p:sp>
        <p:nvSpPr>
          <p:cNvPr id="126" name="Shape 126"/>
          <p:cNvSpPr/>
          <p:nvPr/>
        </p:nvSpPr>
        <p:spPr>
          <a:xfrm>
            <a:off x="600951" y="411079"/>
            <a:ext cx="2599475" cy="842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Fach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Lernen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Motivation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Heterogenität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Kooperation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Kommunikation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Unterricht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Beurteilung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Qualität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Gesellschaft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Organisation</a:t>
            </a:r>
          </a:p>
          <a:p>
            <a:pPr marL="246944" lvl="0" indent="-246944" algn="r">
              <a:lnSpc>
                <a:spcPct val="120000"/>
              </a:lnSpc>
              <a:spcBef>
                <a:spcPts val="2600"/>
              </a:spcBef>
              <a:buSzPct val="100000"/>
              <a:buAutoNum type="arabicPeriod"/>
              <a:defRPr sz="1800"/>
            </a:pPr>
            <a:r>
              <a:rPr sz="2200"/>
              <a:t>Lebensbalance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Diskrepanz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3708136" cy="140679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pPr lvl="0">
              <a:defRPr sz="1800"/>
            </a:pPr>
            <a:r>
              <a:rPr sz="3600"/>
              <a:t>Lehrpersonen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7</a:t>
            </a:fld>
            <a:endParaRPr/>
          </a:p>
        </p:txBody>
      </p:sp>
      <p:pic>
        <p:nvPicPr>
          <p:cNvPr id="13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9186" y="3551290"/>
            <a:ext cx="6214631" cy="440362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8352366" y="2603500"/>
            <a:ext cx="3708137" cy="1406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r">
              <a:spcBef>
                <a:spcPts val="4200"/>
              </a:spcBef>
            </a:lvl1pPr>
          </a:lstStyle>
          <a:p>
            <a:pPr lvl="0">
              <a:defRPr sz="1800"/>
            </a:pPr>
            <a:r>
              <a:rPr sz="3600"/>
              <a:t>Schulleitung</a:t>
            </a:r>
          </a:p>
        </p:txBody>
      </p:sp>
      <p:sp>
        <p:nvSpPr>
          <p:cNvPr id="133" name="Shape 133"/>
          <p:cNvSpPr/>
          <p:nvPr/>
        </p:nvSpPr>
        <p:spPr>
          <a:xfrm>
            <a:off x="11145624" y="8464550"/>
            <a:ext cx="198156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400"/>
              <a:t>Umfrage:</a:t>
            </a:r>
            <a:br>
              <a:rPr sz="1400"/>
            </a:br>
            <a:r>
              <a:rPr sz="1400"/>
              <a:t>flade, Arbon</a:t>
            </a:r>
            <a:br>
              <a:rPr sz="1400"/>
            </a:br>
            <a:r>
              <a:rPr sz="1400"/>
              <a:t>Amriswil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  <p:bldP spid="132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Tool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659289"/>
          </a:xfrm>
          <a:prstGeom prst="rect">
            <a:avLst/>
          </a:prstGeom>
        </p:spPr>
        <p:txBody>
          <a:bodyPr anchor="t"/>
          <a:lstStyle/>
          <a:p>
            <a:pPr lvl="0">
              <a:spcBef>
                <a:spcPts val="1600"/>
              </a:spcBef>
              <a:defRPr sz="1800"/>
            </a:pPr>
            <a:r>
              <a:rPr sz="3600"/>
              <a:t>Fokus auf Lehrpersonen und ihre Kompetenzen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/>
              <a:t>Gesprächsorientierte Methode, </a:t>
            </a:r>
            <a:br>
              <a:rPr sz="3600"/>
            </a:br>
            <a:r>
              <a:rPr sz="3600"/>
              <a:t>nicht von vorgegebenen Fragen geleitet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/>
              <a:t>Verschriftlichung auf ein Minimum reduziert</a:t>
            </a:r>
          </a:p>
          <a:p>
            <a:pPr lvl="0">
              <a:spcBef>
                <a:spcPts val="1600"/>
              </a:spcBef>
              <a:defRPr sz="1800"/>
            </a:pPr>
            <a:r>
              <a:rPr sz="3600"/>
              <a:t>Führungsinstrument, unabhängig von</a:t>
            </a:r>
          </a:p>
          <a:p>
            <a:pPr lvl="2">
              <a:spcBef>
                <a:spcPts val="1600"/>
              </a:spcBef>
              <a:defRPr sz="1800"/>
            </a:pPr>
            <a:r>
              <a:rPr sz="3600"/>
              <a:t>Stufe</a:t>
            </a:r>
          </a:p>
          <a:p>
            <a:pPr lvl="2">
              <a:spcBef>
                <a:spcPts val="1600"/>
              </a:spcBef>
              <a:defRPr sz="1800"/>
            </a:pPr>
            <a:r>
              <a:rPr sz="3600"/>
              <a:t>Disziplin</a:t>
            </a:r>
          </a:p>
          <a:p>
            <a:pPr lvl="2">
              <a:spcBef>
                <a:spcPts val="1600"/>
              </a:spcBef>
              <a:defRPr sz="1800"/>
            </a:pPr>
            <a:r>
              <a:rPr sz="3600"/>
              <a:t>Kanton</a:t>
            </a:r>
          </a:p>
          <a:p>
            <a:pPr lvl="2">
              <a:spcBef>
                <a:spcPts val="1600"/>
              </a:spcBef>
              <a:defRPr sz="1800"/>
            </a:pPr>
            <a:r>
              <a:rPr sz="3600"/>
              <a:t>…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8</a:t>
            </a:fld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10225672" y="8735610"/>
            <a:ext cx="253264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 September 2015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Honegger, Roduner</a:t>
            </a:r>
          </a:p>
          <a:p>
            <a:pPr lvl="0" algn="r">
              <a:defRPr sz="1800"/>
            </a:pPr>
            <a:r>
              <a:rPr sz="1400">
                <a:solidFill>
                  <a:srgbClr val="C0C0C0"/>
                </a:solidFill>
              </a:rPr>
              <a:t>Schuster, Steinmeier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9</a:t>
            </a:fld>
            <a:endParaRPr/>
          </a:p>
        </p:txBody>
      </p:sp>
      <p:grpSp>
        <p:nvGrpSpPr>
          <p:cNvPr id="143" name="Group 143"/>
          <p:cNvGrpSpPr/>
          <p:nvPr/>
        </p:nvGrpSpPr>
        <p:grpSpPr>
          <a:xfrm>
            <a:off x="1689772" y="2136596"/>
            <a:ext cx="9625256" cy="6922552"/>
            <a:chOff x="-127000" y="-88899"/>
            <a:chExt cx="9625255" cy="6922550"/>
          </a:xfrm>
        </p:grpSpPr>
        <p:pic>
          <p:nvPicPr>
            <p:cNvPr id="142" name="Persönlichkeit1.jpg"/>
            <p:cNvPicPr/>
            <p:nvPr/>
          </p:nvPicPr>
          <p:blipFill>
            <a:blip r:embed="rId2">
              <a:extLst/>
            </a:blip>
            <a:srcRect t="226" b="226"/>
            <a:stretch>
              <a:fillRect/>
            </a:stretch>
          </p:blipFill>
          <p:spPr>
            <a:xfrm>
              <a:off x="0" y="0"/>
              <a:ext cx="9371256" cy="65923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1" name="Bild 140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9625256" cy="6922551"/>
            </a:xfrm>
            <a:prstGeom prst="rect">
              <a:avLst/>
            </a:prstGeom>
            <a:effectLst/>
          </p:spPr>
        </p:pic>
      </p:grpSp>
      <p:sp>
        <p:nvSpPr>
          <p:cNvPr id="144" name="Shape 144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Struktur</a:t>
            </a:r>
          </a:p>
        </p:txBody>
      </p:sp>
      <p:sp>
        <p:nvSpPr>
          <p:cNvPr id="145" name="Shape 145"/>
          <p:cNvSpPr/>
          <p:nvPr/>
        </p:nvSpPr>
        <p:spPr>
          <a:xfrm>
            <a:off x="2243111" y="2500720"/>
            <a:ext cx="8701236" cy="381001"/>
          </a:xfrm>
          <a:prstGeom prst="rect">
            <a:avLst/>
          </a:prstGeom>
          <a:blipFill>
            <a:blip r:embed="rId4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Kompetenzbereich</a:t>
            </a:r>
          </a:p>
        </p:txBody>
      </p:sp>
      <p:sp>
        <p:nvSpPr>
          <p:cNvPr id="146" name="Shape 146"/>
          <p:cNvSpPr/>
          <p:nvPr/>
        </p:nvSpPr>
        <p:spPr>
          <a:xfrm>
            <a:off x="2243111" y="3021859"/>
            <a:ext cx="8701236" cy="545245"/>
          </a:xfrm>
          <a:prstGeom prst="rect">
            <a:avLst/>
          </a:prstGeom>
          <a:blipFill>
            <a:blip r:embed="rId4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Kompetenz</a:t>
            </a:r>
          </a:p>
        </p:txBody>
      </p:sp>
      <p:sp>
        <p:nvSpPr>
          <p:cNvPr id="147" name="Shape 147"/>
          <p:cNvSpPr/>
          <p:nvPr/>
        </p:nvSpPr>
        <p:spPr>
          <a:xfrm>
            <a:off x="2243111" y="3707243"/>
            <a:ext cx="1536909" cy="4484697"/>
          </a:xfrm>
          <a:prstGeom prst="rect">
            <a:avLst/>
          </a:prstGeom>
          <a:blipFill>
            <a:blip r:embed="rId4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Standards</a:t>
            </a:r>
          </a:p>
        </p:txBody>
      </p:sp>
      <p:sp>
        <p:nvSpPr>
          <p:cNvPr id="148" name="Shape 148"/>
          <p:cNvSpPr/>
          <p:nvPr/>
        </p:nvSpPr>
        <p:spPr>
          <a:xfrm>
            <a:off x="3901282" y="3707243"/>
            <a:ext cx="7042787" cy="4484697"/>
          </a:xfrm>
          <a:prstGeom prst="rect">
            <a:avLst/>
          </a:prstGeom>
          <a:blipFill>
            <a:blip r:embed="rId4">
              <a:alphaModFix amt="699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FFFFFF"/>
                </a:solidFill>
              </a:rPr>
              <a:t>Ausprägungsgrade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6" grpId="2" animBg="1" advAuto="0"/>
      <p:bldP spid="147" grpId="3" animBg="1" advAuto="0"/>
      <p:bldP spid="148" grpId="4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</Words>
  <Application>Microsoft Macintosh PowerPoint</Application>
  <PresentationFormat>Benutzerdefiniert</PresentationFormat>
  <Paragraphs>196</Paragraphs>
  <Slides>25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White</vt:lpstr>
      <vt:lpstr>Kompetenzkarten</vt:lpstr>
      <vt:lpstr>PowerPoint-Präsentation</vt:lpstr>
      <vt:lpstr>???</vt:lpstr>
      <vt:lpstr>Kompetenz</vt:lpstr>
      <vt:lpstr>Quellen</vt:lpstr>
      <vt:lpstr>PowerPoint-Präsentation</vt:lpstr>
      <vt:lpstr>Diskrepanz</vt:lpstr>
      <vt:lpstr>Tool</vt:lpstr>
      <vt:lpstr>Struktur</vt:lpstr>
      <vt:lpstr>Kompetenzkarte</vt:lpstr>
      <vt:lpstr>Standardkarte</vt:lpstr>
      <vt:lpstr>Standards</vt:lpstr>
      <vt:lpstr>Möglichkeiten</vt:lpstr>
      <vt:lpstr>Überblick</vt:lpstr>
      <vt:lpstr>Kompetenzbereich</vt:lpstr>
      <vt:lpstr>Information Team</vt:lpstr>
      <vt:lpstr>Auftrag</vt:lpstr>
      <vt:lpstr>Gespräch</vt:lpstr>
      <vt:lpstr>Beachten</vt:lpstr>
      <vt:lpstr>Rückmeldungen 1</vt:lpstr>
      <vt:lpstr>Rückmeldungen 2</vt:lpstr>
      <vt:lpstr>Formular</vt:lpstr>
      <vt:lpstr>PowerPoint-Präsentation</vt:lpstr>
      <vt:lpstr>Anwendungsbeispiele</vt:lpstr>
      <vt:lpstr>Kompetenzkarten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Kompetenzkarten</dc:title>
  <cp:lastModifiedBy>Schuster Johann</cp:lastModifiedBy>
  <cp:revision>4</cp:revision>
  <dcterms:modified xsi:type="dcterms:W3CDTF">2015-12-07T18:31:09Z</dcterms:modified>
</cp:coreProperties>
</file>